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6" r:id="rId2"/>
    <p:sldId id="2540" r:id="rId3"/>
    <p:sldId id="2597" r:id="rId4"/>
    <p:sldId id="2598" r:id="rId5"/>
    <p:sldId id="2567" r:id="rId6"/>
    <p:sldId id="2599" r:id="rId7"/>
    <p:sldId id="2600" r:id="rId8"/>
    <p:sldId id="2602" r:id="rId9"/>
    <p:sldId id="2560" r:id="rId10"/>
    <p:sldId id="2601" r:id="rId11"/>
    <p:sldId id="2571" r:id="rId12"/>
    <p:sldId id="25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AB0"/>
    <a:srgbClr val="3B7579"/>
    <a:srgbClr val="AAD3D6"/>
    <a:srgbClr val="418287"/>
    <a:srgbClr val="DFE3E9"/>
    <a:srgbClr val="1F1F26"/>
    <a:srgbClr val="D6DBE2"/>
    <a:srgbClr val="CCD2DA"/>
    <a:srgbClr val="BBC3CD"/>
    <a:srgbClr val="D3D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972D7-82F5-4B16-8170-B43DE617439F}" v="6" dt="2026-09-22T18:28:10.450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280" autoAdjust="0"/>
  </p:normalViewPr>
  <p:slideViewPr>
    <p:cSldViewPr snapToGrid="0" snapToObjects="1" showGuides="1">
      <p:cViewPr varScale="1">
        <p:scale>
          <a:sx n="91" d="100"/>
          <a:sy n="91" d="100"/>
        </p:scale>
        <p:origin x="322" y="67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441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136"/>
    </p:cViewPr>
  </p:sorterViewPr>
  <p:notesViewPr>
    <p:cSldViewPr snapToGrid="0" snapToObjects="1">
      <p:cViewPr varScale="1">
        <p:scale>
          <a:sx n="60" d="100"/>
          <a:sy n="60" d="100"/>
        </p:scale>
        <p:origin x="3187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Hiser" userId="513192b9-993a-4aee-87fa-21ab44fd3cf2" providerId="ADAL" clId="{B7F97F04-2541-44F5-ABA0-19245AEBC867}"/>
    <pc:docChg chg="undo custSel addSld modSld sldOrd">
      <pc:chgData name="Nancy Hiser" userId="513192b9-993a-4aee-87fa-21ab44fd3cf2" providerId="ADAL" clId="{B7F97F04-2541-44F5-ABA0-19245AEBC867}" dt="2026-09-23T18:17:23.209" v="495" actId="20577"/>
      <pc:docMkLst>
        <pc:docMk/>
      </pc:docMkLst>
      <pc:sldChg chg="addSp delSp modSp">
        <pc:chgData name="Nancy Hiser" userId="513192b9-993a-4aee-87fa-21ab44fd3cf2" providerId="ADAL" clId="{B7F97F04-2541-44F5-ABA0-19245AEBC867}" dt="2026-08-26T16:59:38.573" v="1"/>
        <pc:sldMkLst>
          <pc:docMk/>
          <pc:sldMk cId="2130115587" sldId="2540"/>
        </pc:sldMkLst>
      </pc:sldChg>
      <pc:sldChg chg="modSp mod">
        <pc:chgData name="Nancy Hiser" userId="513192b9-993a-4aee-87fa-21ab44fd3cf2" providerId="ADAL" clId="{B7F97F04-2541-44F5-ABA0-19245AEBC867}" dt="2026-09-23T18:17:23.209" v="495" actId="20577"/>
        <pc:sldMkLst>
          <pc:docMk/>
          <pc:sldMk cId="2885941167" sldId="2560"/>
        </pc:sldMkLst>
        <pc:spChg chg="mod">
          <ac:chgData name="Nancy Hiser" userId="513192b9-993a-4aee-87fa-21ab44fd3cf2" providerId="ADAL" clId="{B7F97F04-2541-44F5-ABA0-19245AEBC867}" dt="2026-09-23T18:17:23.209" v="495" actId="20577"/>
          <ac:spMkLst>
            <pc:docMk/>
            <pc:sldMk cId="2885941167" sldId="2560"/>
            <ac:spMk id="11" creationId="{C752924E-B022-4FF4-B161-31F5531EC8DA}"/>
          </ac:spMkLst>
        </pc:spChg>
      </pc:sldChg>
      <pc:sldChg chg="ord">
        <pc:chgData name="Nancy Hiser" userId="513192b9-993a-4aee-87fa-21ab44fd3cf2" providerId="ADAL" clId="{B7F97F04-2541-44F5-ABA0-19245AEBC867}" dt="2026-09-23T17:55:42.460" v="375"/>
        <pc:sldMkLst>
          <pc:docMk/>
          <pc:sldMk cId="268795821" sldId="2567"/>
        </pc:sldMkLst>
      </pc:sldChg>
      <pc:sldChg chg="modSp mod">
        <pc:chgData name="Nancy Hiser" userId="513192b9-993a-4aee-87fa-21ab44fd3cf2" providerId="ADAL" clId="{B7F97F04-2541-44F5-ABA0-19245AEBC867}" dt="2026-09-22T18:30:45.745" v="373" actId="20577"/>
        <pc:sldMkLst>
          <pc:docMk/>
          <pc:sldMk cId="4148056425" sldId="2575"/>
        </pc:sldMkLst>
        <pc:spChg chg="mod">
          <ac:chgData name="Nancy Hiser" userId="513192b9-993a-4aee-87fa-21ab44fd3cf2" providerId="ADAL" clId="{B7F97F04-2541-44F5-ABA0-19245AEBC867}" dt="2026-09-22T18:30:45.745" v="373" actId="20577"/>
          <ac:spMkLst>
            <pc:docMk/>
            <pc:sldMk cId="4148056425" sldId="2575"/>
            <ac:spMk id="23" creationId="{F71130C1-E2E7-4700-A220-231BB58349DE}"/>
          </ac:spMkLst>
        </pc:spChg>
        <pc:picChg chg="mod">
          <ac:chgData name="Nancy Hiser" userId="513192b9-993a-4aee-87fa-21ab44fd3cf2" providerId="ADAL" clId="{B7F97F04-2541-44F5-ABA0-19245AEBC867}" dt="2026-09-22T18:28:10.450" v="333" actId="14826"/>
          <ac:picMkLst>
            <pc:docMk/>
            <pc:sldMk cId="4148056425" sldId="2575"/>
            <ac:picMk id="29" creationId="{1507C138-F295-471C-A7C2-F827C437DE97}"/>
          </ac:picMkLst>
        </pc:picChg>
        <pc:picChg chg="mod">
          <ac:chgData name="Nancy Hiser" userId="513192b9-993a-4aee-87fa-21ab44fd3cf2" providerId="ADAL" clId="{B7F97F04-2541-44F5-ABA0-19245AEBC867}" dt="2026-09-22T18:24:55.512" v="330" actId="14826"/>
          <ac:picMkLst>
            <pc:docMk/>
            <pc:sldMk cId="4148056425" sldId="2575"/>
            <ac:picMk id="30" creationId="{10D7B446-4830-437D-90F2-78FF39F842A8}"/>
          </ac:picMkLst>
        </pc:picChg>
        <pc:picChg chg="mod">
          <ac:chgData name="Nancy Hiser" userId="513192b9-993a-4aee-87fa-21ab44fd3cf2" providerId="ADAL" clId="{B7F97F04-2541-44F5-ABA0-19245AEBC867}" dt="2026-09-22T18:26:46.427" v="332" actId="14826"/>
          <ac:picMkLst>
            <pc:docMk/>
            <pc:sldMk cId="4148056425" sldId="2575"/>
            <ac:picMk id="31" creationId="{7453335E-1D5E-4FDC-8418-75FFB424DE6C}"/>
          </ac:picMkLst>
        </pc:picChg>
      </pc:sldChg>
      <pc:sldChg chg="ord">
        <pc:chgData name="Nancy Hiser" userId="513192b9-993a-4aee-87fa-21ab44fd3cf2" providerId="ADAL" clId="{B7F97F04-2541-44F5-ABA0-19245AEBC867}" dt="2026-09-23T18:00:53.337" v="377"/>
        <pc:sldMkLst>
          <pc:docMk/>
          <pc:sldMk cId="1993407534" sldId="2598"/>
        </pc:sldMkLst>
      </pc:sldChg>
      <pc:sldChg chg="addSp delSp modSp add mod ord">
        <pc:chgData name="Nancy Hiser" userId="513192b9-993a-4aee-87fa-21ab44fd3cf2" providerId="ADAL" clId="{B7F97F04-2541-44F5-ABA0-19245AEBC867}" dt="2026-09-01T17:18:05.504" v="329" actId="20577"/>
        <pc:sldMkLst>
          <pc:docMk/>
          <pc:sldMk cId="466087616" sldId="2602"/>
        </pc:sldMkLst>
        <pc:spChg chg="mod">
          <ac:chgData name="Nancy Hiser" userId="513192b9-993a-4aee-87fa-21ab44fd3cf2" providerId="ADAL" clId="{B7F97F04-2541-44F5-ABA0-19245AEBC867}" dt="2026-09-01T17:14:55.641" v="34" actId="313"/>
          <ac:spMkLst>
            <pc:docMk/>
            <pc:sldMk cId="466087616" sldId="2602"/>
            <ac:spMk id="5" creationId="{40708103-4F4C-F0A3-13ED-D9A03FF5F741}"/>
          </ac:spMkLst>
        </pc:spChg>
        <pc:spChg chg="add mod">
          <ac:chgData name="Nancy Hiser" userId="513192b9-993a-4aee-87fa-21ab44fd3cf2" providerId="ADAL" clId="{B7F97F04-2541-44F5-ABA0-19245AEBC867}" dt="2026-09-01T17:16:13.702" v="188" actId="255"/>
          <ac:spMkLst>
            <pc:docMk/>
            <pc:sldMk cId="466087616" sldId="2602"/>
            <ac:spMk id="7" creationId="{7AA3D034-F081-F1FD-622E-C2FAC9F9CFAA}"/>
          </ac:spMkLst>
        </pc:spChg>
        <pc:spChg chg="add mod">
          <ac:chgData name="Nancy Hiser" userId="513192b9-993a-4aee-87fa-21ab44fd3cf2" providerId="ADAL" clId="{B7F97F04-2541-44F5-ABA0-19245AEBC867}" dt="2026-09-01T17:18:05.504" v="329" actId="20577"/>
          <ac:spMkLst>
            <pc:docMk/>
            <pc:sldMk cId="466087616" sldId="2602"/>
            <ac:spMk id="11" creationId="{F384D578-EE91-90B5-994D-6F4CEDF0C62D}"/>
          </ac:spMkLst>
        </pc:spChg>
        <pc:picChg chg="add mod">
          <ac:chgData name="Nancy Hiser" userId="513192b9-993a-4aee-87fa-21ab44fd3cf2" providerId="ADAL" clId="{B7F97F04-2541-44F5-ABA0-19245AEBC867}" dt="2026-09-01T17:14:26.290" v="30" actId="931"/>
          <ac:picMkLst>
            <pc:docMk/>
            <pc:sldMk cId="466087616" sldId="2602"/>
            <ac:picMk id="6" creationId="{EED49ED9-B270-A642-C09E-B46D09ED302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25D-8766-427E-8C9E-4845048D8DFC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8A28B-0568-4092-BB1A-13C9B073E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F439B-391B-4B41-826A-951FCF412C34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A0038-7055-434C-B6C4-B8C69565C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40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079137" y="4855144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1819845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60476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 title="Decorative"/>
          <p:cNvSpPr/>
          <p:nvPr userDrawn="1"/>
        </p:nvSpPr>
        <p:spPr>
          <a:xfrm>
            <a:off x="0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0" y="2040520"/>
            <a:ext cx="4120444" cy="1818655"/>
          </a:xfrm>
        </p:spPr>
        <p:txBody>
          <a:bodyPr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0" y="4031658"/>
            <a:ext cx="4120443" cy="338549"/>
          </a:xfrm>
        </p:spPr>
        <p:txBody>
          <a:bodyPr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4"/>
            <a:ext cx="0" cy="218880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l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5588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2090" y="2905535"/>
            <a:ext cx="4120444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2090" y="3993558"/>
            <a:ext cx="4120443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5932310" y="272667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3872089" y="860778"/>
            <a:ext cx="4120444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5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2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6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9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420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4769712" y="3138616"/>
            <a:ext cx="7422288" cy="3212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4413" y="4304207"/>
            <a:ext cx="6439156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413" y="5505120"/>
            <a:ext cx="6439155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208815" y="4226947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3565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0" y="4387695"/>
            <a:ext cx="12192000" cy="21967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821" y="4395670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7164" y="4387695"/>
            <a:ext cx="4527458" cy="2196780"/>
          </a:xfrm>
          <a:noFill/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3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337163" y="4742580"/>
            <a:ext cx="1" cy="1494984"/>
          </a:xfrm>
          <a:prstGeom prst="line">
            <a:avLst/>
          </a:prstGeom>
          <a:ln w="762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4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791782" y="3899540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22606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1244" y="2225040"/>
            <a:ext cx="4536079" cy="46329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1031" y="2055335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1031" y="278244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1031" y="4352427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1031" y="356743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1031" y="513741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9504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877" y="0"/>
            <a:ext cx="5927124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29" y="2348736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9" y="307585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529" y="464582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529" y="386083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29" y="5430816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73412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910666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Rectangle 2" title="Decorative"/>
          <p:cNvSpPr/>
          <p:nvPr userDrawn="1"/>
        </p:nvSpPr>
        <p:spPr>
          <a:xfrm>
            <a:off x="4910667" y="0"/>
            <a:ext cx="117404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131" y="879710"/>
            <a:ext cx="4801847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5131" y="195615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5131" y="303260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5131" y="410904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5131" y="518549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4074" y="87971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4074" y="195615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074" y="303260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4074" y="410904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4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4074" y="518549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5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83145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54" y="2596916"/>
            <a:ext cx="4385841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9353" y="4628132"/>
            <a:ext cx="4385841" cy="13255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9353" y="4165142"/>
            <a:ext cx="4385841" cy="382749"/>
          </a:xfrm>
        </p:spPr>
        <p:txBody>
          <a:bodyPr anchor="b">
            <a:normAutofit/>
          </a:bodyPr>
          <a:lstStyle>
            <a:lvl1pPr marL="0" indent="0" algn="l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527427" y="1631760"/>
            <a:ext cx="0" cy="4321933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9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354" y="1631760"/>
            <a:ext cx="804759" cy="8047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34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808079"/>
            <a:ext cx="6096000" cy="404992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465"/>
            <a:ext cx="525780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7825" y="2808079"/>
            <a:ext cx="4312353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7825" y="3212363"/>
            <a:ext cx="4312353" cy="2962659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5130846" y="1256529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114414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E5DCEB-1CC8-4AEE-9DEC-6C62AD4FB42C}"/>
              </a:ext>
            </a:extLst>
          </p:cNvPr>
          <p:cNvSpPr/>
          <p:nvPr userDrawn="1"/>
        </p:nvSpPr>
        <p:spPr>
          <a:xfrm>
            <a:off x="0" y="3429000"/>
            <a:ext cx="6096001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6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825" y="1190909"/>
            <a:ext cx="4554008" cy="1325563"/>
          </a:xfrm>
        </p:spPr>
        <p:txBody>
          <a:bodyPr lIns="0"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7253" y="2516138"/>
            <a:ext cx="454458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7253" y="2920422"/>
            <a:ext cx="4544580" cy="3226378"/>
          </a:xfrm>
        </p:spPr>
        <p:txBody>
          <a:bodyPr lIns="0" tIns="7200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606800"/>
            <a:ext cx="4927601" cy="2540000"/>
          </a:xfrm>
        </p:spPr>
        <p:txBody>
          <a:bodyPr lIns="0" tIns="7200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03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3708400" y="0"/>
            <a:ext cx="477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921" y="936980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2988" y="2407322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2811606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8360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4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8181847" y="0"/>
            <a:ext cx="40101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4171694" y="0"/>
            <a:ext cx="401015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3757" y="1680547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228" y="1680547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3454" y="2084831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5228" y="2084831"/>
            <a:ext cx="3658010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670007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490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40889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4070639"/>
            <a:ext cx="3448800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4055" y="4070639"/>
            <a:ext cx="345026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9104"/>
            <a:ext cx="3136900" cy="2168682"/>
          </a:xfrm>
        </p:spPr>
        <p:txBody>
          <a:bodyPr lIns="0" anchor="ctr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10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723485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84964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8814" y="2632337"/>
            <a:ext cx="4385841" cy="33575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2016" y="1598619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016" y="1194294"/>
            <a:ext cx="4869806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2018" y="4093464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017" y="3689139"/>
            <a:ext cx="4832794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830507" y="1194294"/>
            <a:ext cx="0" cy="4795606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970810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1"/>
          </a:solidFill>
        </p:spPr>
        <p:txBody>
          <a:bodyPr lIns="252000" tIns="144000" rIns="144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anchor="t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9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756506" y="1915220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217407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06186"/>
            <a:ext cx="12192000" cy="3651813"/>
          </a:xfrm>
          <a:solidFill>
            <a:schemeClr val="accent2"/>
          </a:solidFill>
        </p:spPr>
        <p:txBody>
          <a:bodyPr lIns="5400000" tIns="216000" rIns="1800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053" y="1775520"/>
            <a:ext cx="6435524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836" y="1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836" y="3358587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27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4586456"/>
            <a:ext cx="10349090" cy="1577281"/>
          </a:xfrm>
          <a:noFill/>
          <a:ln>
            <a:noFill/>
          </a:ln>
        </p:spPr>
        <p:txBody>
          <a:bodyPr lIns="0" tIns="21600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717212"/>
            <a:ext cx="10349089" cy="854791"/>
          </a:xfrm>
        </p:spPr>
        <p:txBody>
          <a:bodyPr lIns="0" rIns="0" anchor="b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36271"/>
            <a:ext cx="10349089" cy="251652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28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9DF8596F-E730-47C4-86C3-F4A9B3F78268}"/>
              </a:ext>
            </a:extLst>
          </p:cNvPr>
          <p:cNvSpPr/>
          <p:nvPr userDrawn="1"/>
        </p:nvSpPr>
        <p:spPr>
          <a:xfrm>
            <a:off x="0" y="0"/>
            <a:ext cx="4745620" cy="3428990"/>
          </a:xfrm>
          <a:prstGeom prst="rect">
            <a:avLst/>
          </a:prstGeom>
          <a:solidFill>
            <a:schemeClr val="accent2"/>
          </a:solidFill>
        </p:spPr>
        <p:txBody>
          <a:bodyPr vert="horz" lIns="252000" tIns="144000" rIns="144000" bIns="4572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620" y="3428990"/>
            <a:ext cx="7446380" cy="342900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59770"/>
            <a:ext cx="3085618" cy="1325563"/>
          </a:xfrm>
        </p:spPr>
        <p:txBody>
          <a:bodyPr lIns="0" anchor="t"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E0AB4DF-4264-4631-9A72-72B25F9BE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078" y="1197273"/>
            <a:ext cx="6121722" cy="382749"/>
          </a:xfrm>
        </p:spPr>
        <p:txBody>
          <a:bodyPr lIns="0" tIns="0" anchor="t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078" y="1588155"/>
            <a:ext cx="6121722" cy="1397178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737092"/>
            <a:ext cx="3085618" cy="2663707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362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502" y="4973519"/>
            <a:ext cx="7299618" cy="1440000"/>
          </a:xfrm>
          <a:solidFill>
            <a:schemeClr val="accent1"/>
          </a:solidFill>
        </p:spPr>
        <p:txBody>
          <a:bodyPr lIns="21600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3602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27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59740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955941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72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54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89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61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970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2">
                    <a:lumMod val="75000"/>
                    <a:lumOff val="2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48043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649517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4">
                    <a:lumMod val="40000"/>
                    <a:lumOff val="6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683442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2">
              <a:lumMod val="75000"/>
              <a:lumOff val="25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5230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1">
              <a:lumMod val="60000"/>
              <a:lumOff val="4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71768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4">
              <a:lumMod val="40000"/>
              <a:lumOff val="6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21749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9791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917" y="1002146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9917" y="2291505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9917" y="3580864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5" title="Decorative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49917" y="4870223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bg1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26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58980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E5B409A-28A1-4F13-9C1C-E15291930DF1}"/>
              </a:ext>
            </a:extLst>
          </p:cNvPr>
          <p:cNvSpPr/>
          <p:nvPr userDrawn="1"/>
        </p:nvSpPr>
        <p:spPr>
          <a:xfrm>
            <a:off x="6721671" y="1047456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0A9508C-D302-4643-AFFA-37BE20A4CF91}"/>
              </a:ext>
            </a:extLst>
          </p:cNvPr>
          <p:cNvSpPr/>
          <p:nvPr userDrawn="1"/>
        </p:nvSpPr>
        <p:spPr>
          <a:xfrm>
            <a:off x="6721671" y="2342488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C430BF1-F654-4C13-9094-97AE78B80696}"/>
              </a:ext>
            </a:extLst>
          </p:cNvPr>
          <p:cNvSpPr/>
          <p:nvPr userDrawn="1"/>
        </p:nvSpPr>
        <p:spPr>
          <a:xfrm>
            <a:off x="6721671" y="3644740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4F3E6A2-CCB8-4870-9797-40002216D2B3}"/>
              </a:ext>
            </a:extLst>
          </p:cNvPr>
          <p:cNvSpPr/>
          <p:nvPr userDrawn="1"/>
        </p:nvSpPr>
        <p:spPr>
          <a:xfrm>
            <a:off x="6721671" y="4935469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725AD6-E3CC-4FAC-94F3-1F4CB56D22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74411" y="1200196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C80D4B49-1275-4A83-A987-EC233FB6CC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74411" y="2506752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B475AE2-C1A9-4191-A31B-5D6893397E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74411" y="3797479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29F28E2-C28B-447C-818F-8676A82EEAA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74411" y="5088208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922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880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2610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341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071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3923752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3916626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541483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63841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73169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7457D0-C252-49A3-9635-C29B38A49BDC}"/>
              </a:ext>
            </a:extLst>
          </p:cNvPr>
          <p:cNvSpPr/>
          <p:nvPr userDrawn="1"/>
        </p:nvSpPr>
        <p:spPr>
          <a:xfrm>
            <a:off x="117962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66715FF-568E-4151-A75B-79EC2EC52AED}"/>
              </a:ext>
            </a:extLst>
          </p:cNvPr>
          <p:cNvSpPr/>
          <p:nvPr userDrawn="1"/>
        </p:nvSpPr>
        <p:spPr>
          <a:xfrm>
            <a:off x="4025670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E41CAAB-44C4-48D7-80E1-3BF0D8006A5A}"/>
              </a:ext>
            </a:extLst>
          </p:cNvPr>
          <p:cNvSpPr/>
          <p:nvPr userDrawn="1"/>
        </p:nvSpPr>
        <p:spPr>
          <a:xfrm>
            <a:off x="687171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251A171-181E-416A-9BB8-F6DBEB470707}"/>
              </a:ext>
            </a:extLst>
          </p:cNvPr>
          <p:cNvSpPr/>
          <p:nvPr userDrawn="1"/>
        </p:nvSpPr>
        <p:spPr>
          <a:xfrm>
            <a:off x="9717761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FE6EF7CF-2190-49FE-8BAE-D2863ECD5C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47D99824-ECF4-4A44-A7CE-84F3AC262C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149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1AE9D02-1431-4CC3-8919-5D21732C45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978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9207058-4EB8-4D3C-B236-53DC24F30D9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9553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005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922" y="954224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2922" y="2245735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2922" y="3537246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02922" y="4828757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3276108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4194667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/>
          <p:cNvSpPr/>
          <p:nvPr userDrawn="1"/>
        </p:nvSpPr>
        <p:spPr>
          <a:xfrm>
            <a:off x="0" y="0"/>
            <a:ext cx="12192000" cy="2809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581" y="597067"/>
            <a:ext cx="8768625" cy="1149325"/>
          </a:xfrm>
        </p:spPr>
        <p:txBody>
          <a:bodyPr l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8871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2264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5657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9049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711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11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942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0942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17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717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340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340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2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759266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64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Decorative"/>
          <p:cNvSpPr/>
          <p:nvPr userDrawn="1"/>
        </p:nvSpPr>
        <p:spPr>
          <a:xfrm>
            <a:off x="0" y="1964267"/>
            <a:ext cx="3052729" cy="2443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 title="Decorative"/>
          <p:cNvSpPr/>
          <p:nvPr userDrawn="1"/>
        </p:nvSpPr>
        <p:spPr>
          <a:xfrm>
            <a:off x="6092848" y="1964267"/>
            <a:ext cx="3052729" cy="24435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 title="Decorative"/>
          <p:cNvSpPr/>
          <p:nvPr userDrawn="1"/>
        </p:nvSpPr>
        <p:spPr>
          <a:xfrm>
            <a:off x="9139272" y="4414498"/>
            <a:ext cx="3052729" cy="2443502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642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3790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25" title="Decorative"/>
          <p:cNvSpPr/>
          <p:nvPr userDrawn="1"/>
        </p:nvSpPr>
        <p:spPr>
          <a:xfrm>
            <a:off x="3046424" y="4414498"/>
            <a:ext cx="3052729" cy="24435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64410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4410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59042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359042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3288925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288925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12281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412281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31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848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750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2247900"/>
            <a:ext cx="5620473" cy="387032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F4DF3-3822-4AC9-9C82-C8D284E443EB}"/>
              </a:ext>
            </a:extLst>
          </p:cNvPr>
          <p:cNvSpPr/>
          <p:nvPr userDrawn="1"/>
        </p:nvSpPr>
        <p:spPr>
          <a:xfrm>
            <a:off x="5937569" y="2082800"/>
            <a:ext cx="5620473" cy="10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09635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7" name="Shape 62" title="Decorative">
            <a:extLst>
              <a:ext uri="{FF2B5EF4-FFF2-40B4-BE49-F238E27FC236}">
                <a16:creationId xmlns:a16="http://schemas.microsoft.com/office/drawing/2014/main" id="{5C48ADE8-5D65-4FF2-93E1-D504137454D1}"/>
              </a:ext>
            </a:extLst>
          </p:cNvPr>
          <p:cNvSpPr/>
          <p:nvPr userDrawn="1"/>
        </p:nvSpPr>
        <p:spPr>
          <a:xfrm flipV="1">
            <a:off x="5770807" y="839972"/>
            <a:ext cx="0" cy="5370328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310127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47689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5425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5607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Picture Placeholder 3" title="Decorative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98514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 title="Decorative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659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 title="Decorative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50030"/>
            <a:ext cx="2578099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612562" y="1959892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2529377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5" y="1497808"/>
            <a:ext cx="3129335" cy="536019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66714" y="-20671"/>
            <a:ext cx="3129336" cy="53970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446" y="2718684"/>
            <a:ext cx="3415560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8555848" y="4281994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096761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 title="Decorative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260389"/>
            <a:ext cx="2816352" cy="31738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701" y="0"/>
            <a:ext cx="2817564" cy="31756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586414"/>
            <a:ext cx="579890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9737" y="4586414"/>
            <a:ext cx="281756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7889" y="2030436"/>
            <a:ext cx="2817564" cy="24037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61076" y="0"/>
            <a:ext cx="2817564" cy="4434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213361" y="0"/>
            <a:ext cx="2815716" cy="1099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 title="Decorative"/>
          <p:cNvSpPr/>
          <p:nvPr userDrawn="1"/>
        </p:nvSpPr>
        <p:spPr>
          <a:xfrm>
            <a:off x="3196549" y="3334454"/>
            <a:ext cx="2815716" cy="1099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title="Decorative"/>
          <p:cNvSpPr/>
          <p:nvPr userDrawn="1"/>
        </p:nvSpPr>
        <p:spPr>
          <a:xfrm>
            <a:off x="6179737" y="0"/>
            <a:ext cx="2815716" cy="1878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9162924" y="4598770"/>
            <a:ext cx="2815716" cy="2259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3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36" r:id="rId2"/>
    <p:sldLayoutId id="2147483689" r:id="rId3"/>
    <p:sldLayoutId id="2147483735" r:id="rId4"/>
    <p:sldLayoutId id="2147483684" r:id="rId5"/>
    <p:sldLayoutId id="2147483752" r:id="rId6"/>
    <p:sldLayoutId id="2147483737" r:id="rId7"/>
    <p:sldLayoutId id="2147483651" r:id="rId8"/>
    <p:sldLayoutId id="2147483738" r:id="rId9"/>
    <p:sldLayoutId id="2147483685" r:id="rId10"/>
    <p:sldLayoutId id="2147483674" r:id="rId11"/>
    <p:sldLayoutId id="2147483690" r:id="rId12"/>
    <p:sldLayoutId id="2147483694" r:id="rId13"/>
    <p:sldLayoutId id="2147483748" r:id="rId14"/>
    <p:sldLayoutId id="2147483693" r:id="rId15"/>
    <p:sldLayoutId id="2147483686" r:id="rId16"/>
    <p:sldLayoutId id="2147483703" r:id="rId17"/>
    <p:sldLayoutId id="2147483709" r:id="rId18"/>
    <p:sldLayoutId id="2147483710" r:id="rId19"/>
    <p:sldLayoutId id="2147483711" r:id="rId20"/>
    <p:sldLayoutId id="2147483712" r:id="rId21"/>
    <p:sldLayoutId id="2147483749" r:id="rId22"/>
    <p:sldLayoutId id="2147483751" r:id="rId23"/>
    <p:sldLayoutId id="2147483704" r:id="rId24"/>
    <p:sldLayoutId id="2147483702" r:id="rId25"/>
    <p:sldLayoutId id="2147483713" r:id="rId26"/>
    <p:sldLayoutId id="2147483714" r:id="rId27"/>
    <p:sldLayoutId id="2147483715" r:id="rId28"/>
    <p:sldLayoutId id="2147483695" r:id="rId29"/>
    <p:sldLayoutId id="2147483730" r:id="rId30"/>
    <p:sldLayoutId id="2147483698" r:id="rId31"/>
    <p:sldLayoutId id="2147483731" r:id="rId32"/>
    <p:sldLayoutId id="2147483699" r:id="rId33"/>
    <p:sldLayoutId id="2147483732" r:id="rId34"/>
    <p:sldLayoutId id="2147483739" r:id="rId35"/>
    <p:sldLayoutId id="2147483740" r:id="rId36"/>
    <p:sldLayoutId id="2147483700" r:id="rId37"/>
    <p:sldLayoutId id="2147483741" r:id="rId38"/>
    <p:sldLayoutId id="2147483742" r:id="rId39"/>
    <p:sldLayoutId id="2147483696" r:id="rId40"/>
    <p:sldLayoutId id="2147483743" r:id="rId41"/>
    <p:sldLayoutId id="2147483744" r:id="rId42"/>
    <p:sldLayoutId id="2147483745" r:id="rId43"/>
    <p:sldLayoutId id="2147483705" r:id="rId44"/>
    <p:sldLayoutId id="2147483746" r:id="rId45"/>
    <p:sldLayoutId id="2147483687" r:id="rId46"/>
    <p:sldLayoutId id="2147483719" r:id="rId47"/>
    <p:sldLayoutId id="2147483720" r:id="rId48"/>
    <p:sldLayoutId id="2147483718" r:id="rId49"/>
    <p:sldLayoutId id="2147483721" r:id="rId50"/>
    <p:sldLayoutId id="2147483716" r:id="rId51"/>
    <p:sldLayoutId id="2147483722" r:id="rId52"/>
    <p:sldLayoutId id="2147483723" r:id="rId53"/>
    <p:sldLayoutId id="2147483753" r:id="rId54"/>
    <p:sldLayoutId id="2147483754" r:id="rId55"/>
    <p:sldLayoutId id="2147483755" r:id="rId56"/>
    <p:sldLayoutId id="2147483756" r:id="rId57"/>
    <p:sldLayoutId id="2147483725" r:id="rId58"/>
    <p:sldLayoutId id="2147483726" r:id="rId59"/>
    <p:sldLayoutId id="2147483675" r:id="rId60"/>
    <p:sldLayoutId id="2147483677" r:id="rId61"/>
    <p:sldLayoutId id="2147483729" r:id="rId62"/>
    <p:sldLayoutId id="2147483747" r:id="rId63"/>
    <p:sldLayoutId id="2147483728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 userDrawn="1">
          <p15:clr>
            <a:srgbClr val="F26B43"/>
          </p15:clr>
        </p15:guide>
        <p15:guide id="2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using a cell phone&#10;&#10;Description automatically generated with medium confidence">
            <a:extLst>
              <a:ext uri="{FF2B5EF4-FFF2-40B4-BE49-F238E27FC236}">
                <a16:creationId xmlns:a16="http://schemas.microsoft.com/office/drawing/2014/main" id="{59A5D366-BDCD-4761-A29B-21881A691F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13" b="13936"/>
          <a:stretch/>
        </p:blipFill>
        <p:spPr>
          <a:xfrm>
            <a:off x="20" y="4288"/>
            <a:ext cx="12191980" cy="461851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823991-6F5F-45D3-883F-8179BE10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37721"/>
            <a:ext cx="9575801" cy="89125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dirty="0"/>
              <a:t>IS Gen Z From Another Planet?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55E40E-3256-4272-A29D-F2438D5C1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6125744"/>
            <a:ext cx="9575800" cy="3385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The Reality of the World Young People Live in and How you can Relate</a:t>
            </a:r>
          </a:p>
        </p:txBody>
      </p:sp>
    </p:spTree>
    <p:extLst>
      <p:ext uri="{BB962C8B-B14F-4D97-AF65-F5344CB8AC3E}">
        <p14:creationId xmlns:p14="http://schemas.microsoft.com/office/powerpoint/2010/main" val="795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11BAC48-F4C4-46FB-96DC-423C381A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26" y="3727361"/>
            <a:ext cx="2657979" cy="1025525"/>
          </a:xfrm>
        </p:spPr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391FA66-BCDC-4C12-B812-A0DEE14539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Trends that formed Gen Z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DE35233-6DEE-4B97-AFFB-06DE78443B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Identifying features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187271B6-523F-4DCD-A006-84BF4C0C7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Best Practices in working with them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F23411C8-1DB7-46A1-A6DC-41EACD30ED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How change is impacting us all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7B21F6A-5FD9-417C-9575-4DBC3185FD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role you can play</a:t>
            </a:r>
          </a:p>
        </p:txBody>
      </p:sp>
      <p:pic>
        <p:nvPicPr>
          <p:cNvPr id="12" name="Picture Placeholder 11" title="Decorative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147851" y="812800"/>
            <a:ext cx="3557587" cy="5232400"/>
          </a:xfrm>
        </p:spPr>
      </p:pic>
    </p:spTree>
    <p:extLst>
      <p:ext uri="{BB962C8B-B14F-4D97-AF65-F5344CB8AC3E}">
        <p14:creationId xmlns:p14="http://schemas.microsoft.com/office/powerpoint/2010/main" val="213011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C6A25-F74E-B284-3B8B-A9A180CF6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6FC26F-1B92-71C2-E345-574AFDFF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" y="321628"/>
            <a:ext cx="4362275" cy="2663706"/>
          </a:xfrm>
        </p:spPr>
        <p:txBody>
          <a:bodyPr>
            <a:normAutofit/>
          </a:bodyPr>
          <a:lstStyle/>
          <a:p>
            <a:r>
              <a:rPr lang="en-US" dirty="0"/>
              <a:t>Protective Parenting Meets the age of the Smart Phone</a:t>
            </a:r>
          </a:p>
        </p:txBody>
      </p:sp>
      <p:pic>
        <p:nvPicPr>
          <p:cNvPr id="6" name="Picture Placeholder 5" descr="Adult and child reading tablet in tent">
            <a:extLst>
              <a:ext uri="{FF2B5EF4-FFF2-40B4-BE49-F238E27FC236}">
                <a16:creationId xmlns:a16="http://schemas.microsoft.com/office/drawing/2014/main" id="{B3A15D6B-1A86-1A6D-2E27-8F161E6453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5466" b="15466"/>
          <a:stretch>
            <a:fillRect/>
          </a:stretch>
        </p:blipFill>
        <p:spPr/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9E208A-8310-A238-DC58-558676D17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392" y="153489"/>
            <a:ext cx="5346631" cy="30753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706433-3ED7-C69B-CC6A-FB6C8D0B5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61" y="3518127"/>
            <a:ext cx="3159592" cy="325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51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51FB2-957C-19B0-973D-C267D780F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2BDD09-2E7F-BD8C-946B-441A38A9C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" y="321628"/>
            <a:ext cx="4362275" cy="2663706"/>
          </a:xfrm>
        </p:spPr>
        <p:txBody>
          <a:bodyPr>
            <a:normAutofit/>
          </a:bodyPr>
          <a:lstStyle/>
          <a:p>
            <a:r>
              <a:rPr lang="en-US" dirty="0"/>
              <a:t>Protective Parenting Meets the age of the Smart Phone</a:t>
            </a:r>
          </a:p>
        </p:txBody>
      </p:sp>
      <p:pic>
        <p:nvPicPr>
          <p:cNvPr id="7" name="Picture Placeholder 6" descr="Mobile phone and text message bubbles">
            <a:extLst>
              <a:ext uri="{FF2B5EF4-FFF2-40B4-BE49-F238E27FC236}">
                <a16:creationId xmlns:a16="http://schemas.microsoft.com/office/drawing/2014/main" id="{A9D0978E-F237-0AB5-C3F2-F2527AB4E7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5466" b="15466"/>
          <a:stretch>
            <a:fillRect/>
          </a:stretch>
        </p:blipFill>
        <p:spPr/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9AE292-9C78-4FF0-95E4-2585FE323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733" y="86573"/>
            <a:ext cx="7040488" cy="32606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59BE49-0819-06C4-8C6D-88875F642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135" y="3468477"/>
            <a:ext cx="995377" cy="33500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5748D2-E89A-19EE-484C-7848F69BC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2473" y="4311248"/>
            <a:ext cx="1801748" cy="18100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2A5A92-4079-32EA-B470-7106629A8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27" y="3548393"/>
            <a:ext cx="4398727" cy="298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0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title="Decorative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" r="53"/>
          <a:stretch/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4A0257C-3D98-4E46-86D3-1B752C83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" y="321628"/>
            <a:ext cx="4362275" cy="2663706"/>
          </a:xfrm>
        </p:spPr>
        <p:txBody>
          <a:bodyPr>
            <a:normAutofit/>
          </a:bodyPr>
          <a:lstStyle/>
          <a:p>
            <a:r>
              <a:rPr lang="en-US" dirty="0"/>
              <a:t>Protective Parenting Meets the age of the Smart Phone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A2C241-C5FC-A25C-D6BC-48130D085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410" y="463"/>
            <a:ext cx="6208896" cy="33060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EC3280-A874-28BC-391C-E4B21C367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882" y="3624045"/>
            <a:ext cx="4133375" cy="284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5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63F67-E632-39BA-4D91-812300FB1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B3E453-FAB5-4CB4-CD4F-B2CF30A8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" y="405517"/>
            <a:ext cx="4362275" cy="2663706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dirty="0"/>
              <a:t>Unintended Consequences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625721-86E3-CA09-006C-170462717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135" y="3468477"/>
            <a:ext cx="995377" cy="33500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3AEDEF-2910-BC7F-9777-3F1E5552F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473" y="4311248"/>
            <a:ext cx="1801748" cy="1810089"/>
          </a:xfrm>
          <a:prstGeom prst="rect">
            <a:avLst/>
          </a:prstGeom>
        </p:spPr>
      </p:pic>
      <p:pic>
        <p:nvPicPr>
          <p:cNvPr id="8" name="Picture Placeholder 7" descr="Person thinking">
            <a:extLst>
              <a:ext uri="{FF2B5EF4-FFF2-40B4-BE49-F238E27FC236}">
                <a16:creationId xmlns:a16="http://schemas.microsoft.com/office/drawing/2014/main" id="{78F30CF5-89B6-97DB-0E63-B630785598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5466" b="15466"/>
          <a:stretch>
            <a:fillRect/>
          </a:stretch>
        </p:blipFill>
        <p:spPr/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A45D4-AFBB-5176-6A73-5A3BB8C45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3414" y="134990"/>
            <a:ext cx="5872725" cy="32545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E139EF-F218-F1EC-B574-53860AE74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234" y="3590488"/>
            <a:ext cx="4396820" cy="286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86471-8022-C69C-BF7D-E7BD7D24F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7B4740-3DE0-AD6E-C7A8-BAA6F8ED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" y="405517"/>
            <a:ext cx="4362275" cy="2663706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dirty="0"/>
              <a:t>Religious Implications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B11671-50AF-C2FF-0F84-5FA2410CC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784" y="106620"/>
            <a:ext cx="6633805" cy="3261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28F58B-E197-1234-5EA6-2F1F08F71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01" y="3368120"/>
            <a:ext cx="6980194" cy="3335809"/>
          </a:xfrm>
          <a:prstGeom prst="rect">
            <a:avLst/>
          </a:prstGeom>
        </p:spPr>
      </p:pic>
      <p:pic>
        <p:nvPicPr>
          <p:cNvPr id="19" name="Picture Placeholder 18" descr="Man wearing white suit in car">
            <a:extLst>
              <a:ext uri="{FF2B5EF4-FFF2-40B4-BE49-F238E27FC236}">
                <a16:creationId xmlns:a16="http://schemas.microsoft.com/office/drawing/2014/main" id="{401785D2-9B3D-4FC9-5D9D-46103A3C95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3920" r="3920"/>
          <a:stretch>
            <a:fillRect/>
          </a:stretch>
        </p:blipFill>
        <p:spPr>
          <a:xfrm>
            <a:off x="0" y="3429000"/>
            <a:ext cx="4740275" cy="3429000"/>
          </a:xfrm>
        </p:spPr>
      </p:pic>
    </p:spTree>
    <p:extLst>
      <p:ext uri="{BB962C8B-B14F-4D97-AF65-F5344CB8AC3E}">
        <p14:creationId xmlns:p14="http://schemas.microsoft.com/office/powerpoint/2010/main" val="171656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9DDB9-139A-135F-F570-BEA82D254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708103-4F4C-F0A3-13ED-D9A03FF5F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" y="405517"/>
            <a:ext cx="4362275" cy="2663706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dirty="0"/>
              <a:t>Salvation Conversations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2450A5-0CC8-132B-21E8-16517EE0F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135" y="3468477"/>
            <a:ext cx="995377" cy="33500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493F2F-BDB9-757D-06B7-5ADF6BF8F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473" y="4311248"/>
            <a:ext cx="1801748" cy="1810089"/>
          </a:xfrm>
          <a:prstGeom prst="rect">
            <a:avLst/>
          </a:prstGeom>
        </p:spPr>
      </p:pic>
      <p:pic>
        <p:nvPicPr>
          <p:cNvPr id="6" name="Picture Placeholder 5" descr="Group of students working in library">
            <a:extLst>
              <a:ext uri="{FF2B5EF4-FFF2-40B4-BE49-F238E27FC236}">
                <a16:creationId xmlns:a16="http://schemas.microsoft.com/office/drawing/2014/main" id="{EED49ED9-B270-A642-C09E-B46D09ED30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5457" b="15457"/>
          <a:stretch>
            <a:fillRect/>
          </a:stretch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A3D034-F081-F1FD-622E-C2FAC9F9CFAA}"/>
              </a:ext>
            </a:extLst>
          </p:cNvPr>
          <p:cNvSpPr txBox="1"/>
          <p:nvPr/>
        </p:nvSpPr>
        <p:spPr>
          <a:xfrm>
            <a:off x="5209563" y="260059"/>
            <a:ext cx="64091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Past:</a:t>
            </a:r>
          </a:p>
          <a:p>
            <a:endParaRPr lang="en-US" sz="2000" dirty="0">
              <a:latin typeface="+mj-lt"/>
              <a:cs typeface="Aharoni" panose="02010803020104030203" pitchFamily="2" charset="-79"/>
            </a:endParaRPr>
          </a:p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You are a sinner</a:t>
            </a:r>
          </a:p>
          <a:p>
            <a:br>
              <a:rPr lang="en-US" sz="2000" dirty="0">
                <a:latin typeface="+mj-lt"/>
                <a:cs typeface="Aharoni" panose="02010803020104030203" pitchFamily="2" charset="-79"/>
              </a:rPr>
            </a:br>
            <a:r>
              <a:rPr lang="en-US" sz="2000" dirty="0">
                <a:latin typeface="+mj-lt"/>
                <a:cs typeface="Aharoni" panose="02010803020104030203" pitchFamily="2" charset="-79"/>
              </a:rPr>
              <a:t>You need someone to pay the price for you</a:t>
            </a:r>
          </a:p>
          <a:p>
            <a:endParaRPr lang="en-US" sz="2000" dirty="0">
              <a:latin typeface="+mj-lt"/>
              <a:cs typeface="Aharoni" panose="02010803020104030203" pitchFamily="2" charset="-79"/>
            </a:endParaRPr>
          </a:p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Jesus is the Savior</a:t>
            </a:r>
          </a:p>
          <a:p>
            <a:endParaRPr lang="en-US" sz="2000" dirty="0">
              <a:latin typeface="+mj-lt"/>
              <a:cs typeface="Aharoni" panose="02010803020104030203" pitchFamily="2" charset="-79"/>
            </a:endParaRPr>
          </a:p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He can save you from your sins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84D578-EE91-90B5-994D-6F4CEDF0C62D}"/>
              </a:ext>
            </a:extLst>
          </p:cNvPr>
          <p:cNvSpPr txBox="1"/>
          <p:nvPr/>
        </p:nvSpPr>
        <p:spPr>
          <a:xfrm>
            <a:off x="253069" y="3558444"/>
            <a:ext cx="4142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Gen Z:</a:t>
            </a:r>
          </a:p>
          <a:p>
            <a:endParaRPr lang="en-US" sz="2000" dirty="0">
              <a:latin typeface="+mj-lt"/>
              <a:cs typeface="Aharoni" panose="02010803020104030203" pitchFamily="2" charset="-79"/>
            </a:endParaRPr>
          </a:p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The world is broken</a:t>
            </a:r>
          </a:p>
          <a:p>
            <a:br>
              <a:rPr lang="en-US" sz="2000" dirty="0">
                <a:latin typeface="+mj-lt"/>
                <a:cs typeface="Aharoni" panose="02010803020104030203" pitchFamily="2" charset="-79"/>
              </a:rPr>
            </a:br>
            <a:r>
              <a:rPr lang="en-US" sz="2000" dirty="0">
                <a:latin typeface="+mj-lt"/>
                <a:cs typeface="Aharoni" panose="02010803020104030203" pitchFamily="2" charset="-79"/>
              </a:rPr>
              <a:t>You have contributed to that brokenness</a:t>
            </a:r>
          </a:p>
          <a:p>
            <a:endParaRPr lang="en-US" sz="2000" dirty="0">
              <a:latin typeface="+mj-lt"/>
              <a:cs typeface="Aharoni" panose="02010803020104030203" pitchFamily="2" charset="-79"/>
            </a:endParaRPr>
          </a:p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Jesus is the Prince of Peace</a:t>
            </a:r>
          </a:p>
          <a:p>
            <a:endParaRPr lang="en-US" sz="2000" dirty="0">
              <a:latin typeface="+mj-lt"/>
              <a:cs typeface="Aharoni" panose="02010803020104030203" pitchFamily="2" charset="-79"/>
            </a:endParaRPr>
          </a:p>
          <a:p>
            <a:r>
              <a:rPr lang="en-US" sz="2000" dirty="0">
                <a:latin typeface="+mj-lt"/>
                <a:cs typeface="Aharoni" panose="02010803020104030203" pitchFamily="2" charset="-79"/>
              </a:rPr>
              <a:t>Jesus can restore all things</a:t>
            </a:r>
          </a:p>
        </p:txBody>
      </p:sp>
    </p:spTree>
    <p:extLst>
      <p:ext uri="{BB962C8B-B14F-4D97-AF65-F5344CB8AC3E}">
        <p14:creationId xmlns:p14="http://schemas.microsoft.com/office/powerpoint/2010/main" val="466087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0240E2-270B-47F4-97C1-065A42CC2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854" y="374918"/>
            <a:ext cx="3686159" cy="1466055"/>
          </a:xfrm>
        </p:spPr>
        <p:txBody>
          <a:bodyPr/>
          <a:lstStyle/>
          <a:p>
            <a:r>
              <a:rPr lang="en-US" dirty="0"/>
              <a:t>Identifying Features of Gen Z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52924E-B022-4FF4-B161-31F5531EC8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1840973"/>
            <a:ext cx="3686159" cy="4642109"/>
          </a:xfrm>
        </p:spPr>
        <p:txBody>
          <a:bodyPr>
            <a:normAutofit/>
          </a:bodyPr>
          <a:lstStyle/>
          <a:p>
            <a:r>
              <a:rPr lang="en-US" dirty="0"/>
              <a:t>Tech Savy</a:t>
            </a:r>
          </a:p>
          <a:p>
            <a:r>
              <a:rPr lang="en-US" dirty="0"/>
              <a:t>Risk Averse </a:t>
            </a:r>
          </a:p>
          <a:p>
            <a:r>
              <a:rPr lang="en-US" dirty="0"/>
              <a:t>Financial Pragmatists </a:t>
            </a:r>
          </a:p>
          <a:p>
            <a:r>
              <a:rPr lang="en-US" dirty="0"/>
              <a:t>Shorter Attention Spans</a:t>
            </a:r>
          </a:p>
          <a:p>
            <a:r>
              <a:rPr lang="en-US" dirty="0"/>
              <a:t>Open and Accepting</a:t>
            </a:r>
          </a:p>
          <a:p>
            <a:r>
              <a:rPr lang="en-US" dirty="0"/>
              <a:t>High Diversity</a:t>
            </a:r>
          </a:p>
          <a:p>
            <a:r>
              <a:rPr lang="en-US" dirty="0"/>
              <a:t>Non-Judgmental </a:t>
            </a:r>
          </a:p>
          <a:p>
            <a:r>
              <a:rPr lang="en-US" dirty="0"/>
              <a:t>Anxious </a:t>
            </a:r>
          </a:p>
          <a:p>
            <a:r>
              <a:rPr lang="en-US" dirty="0"/>
              <a:t>Asynchronous and ageless social </a:t>
            </a:r>
            <a:r>
              <a:rPr lang="en-US" dirty="0" err="1"/>
              <a:t>interractions</a:t>
            </a:r>
            <a:endParaRPr lang="en-US" dirty="0"/>
          </a:p>
          <a:p>
            <a:r>
              <a:rPr lang="en-US" dirty="0"/>
              <a:t>Adaptive</a:t>
            </a:r>
          </a:p>
          <a:p>
            <a:r>
              <a:rPr lang="en-US" dirty="0"/>
              <a:t>Teachable</a:t>
            </a:r>
          </a:p>
          <a:p>
            <a:r>
              <a:rPr lang="en-US" dirty="0"/>
              <a:t>Values Authenticity </a:t>
            </a:r>
          </a:p>
          <a:p>
            <a:r>
              <a:rPr lang="en-US" dirty="0"/>
              <a:t>Values self care</a:t>
            </a:r>
          </a:p>
          <a:p>
            <a:r>
              <a:rPr lang="en-US" dirty="0"/>
              <a:t>Difficulty Accepting Negative Feedback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9" name="Picture Placeholder 18" title="Decorative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Picture Placeholder 15" title="Decorative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5941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4FEC-4388-E2C8-1515-B78746C6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9D986BB-0BE0-3B19-DC8A-F00634F5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Gen Z</a:t>
            </a:r>
          </a:p>
        </p:txBody>
      </p:sp>
      <p:pic>
        <p:nvPicPr>
          <p:cNvPr id="25" name="Picture Placeholder 23" descr="Member Photo" title="Decorative">
            <a:extLst>
              <a:ext uri="{FF2B5EF4-FFF2-40B4-BE49-F238E27FC236}">
                <a16:creationId xmlns:a16="http://schemas.microsoft.com/office/drawing/2014/main" id="{C71FC983-4E0E-16FE-2DD6-89C161C98A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Picture Placeholder 27" descr="Member Photo" title="Decorative">
            <a:extLst>
              <a:ext uri="{FF2B5EF4-FFF2-40B4-BE49-F238E27FC236}">
                <a16:creationId xmlns:a16="http://schemas.microsoft.com/office/drawing/2014/main" id="{7F0FCE89-7308-6F32-136B-60D94D74CD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Picture Placeholder 29" descr="Member Photo" title="Decorative">
            <a:extLst>
              <a:ext uri="{FF2B5EF4-FFF2-40B4-BE49-F238E27FC236}">
                <a16:creationId xmlns:a16="http://schemas.microsoft.com/office/drawing/2014/main" id="{C09A33CE-4949-9F91-62E0-E6FAEE85F50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7708B07-8DF0-9152-E836-7EFA22D342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4409" y="2826762"/>
            <a:ext cx="2517604" cy="1062602"/>
          </a:xfrm>
        </p:spPr>
        <p:txBody>
          <a:bodyPr/>
          <a:lstStyle/>
          <a:p>
            <a:r>
              <a:rPr lang="en-US" dirty="0"/>
              <a:t>Anticipate shorter attention spans, a pragmatic and impatient approach to information flow, and a bias toward visual learning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788146-E2BF-F8D7-FE7B-E0D325782C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4409" y="2183134"/>
            <a:ext cx="2517605" cy="382749"/>
          </a:xfrm>
        </p:spPr>
        <p:txBody>
          <a:bodyPr/>
          <a:lstStyle/>
          <a:p>
            <a:r>
              <a:rPr lang="en-US" dirty="0"/>
              <a:t>Impact of the Digital 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2AA5BC8-3A4E-AE90-F966-8703EF542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59040" y="2996150"/>
            <a:ext cx="2517605" cy="484146"/>
          </a:xfrm>
        </p:spPr>
        <p:txBody>
          <a:bodyPr/>
          <a:lstStyle/>
          <a:p>
            <a:r>
              <a:rPr lang="en-US" dirty="0"/>
              <a:t>Not locked into the 2-party system, views are more extreme, less unifying narratives and experiences </a:t>
            </a:r>
          </a:p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42701C7-FF1A-174D-61FC-E462DED2E5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59041" y="2474532"/>
            <a:ext cx="2517605" cy="382749"/>
          </a:xfrm>
        </p:spPr>
        <p:txBody>
          <a:bodyPr/>
          <a:lstStyle/>
          <a:p>
            <a:r>
              <a:rPr lang="en-US" dirty="0"/>
              <a:t>Broad Perspective</a:t>
            </a:r>
          </a:p>
          <a:p>
            <a:r>
              <a:rPr lang="en-US" dirty="0"/>
              <a:t>Niche Interests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ECF3CD3-974B-75A0-E662-FE40147A4D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88924" y="5395203"/>
            <a:ext cx="2517605" cy="484146"/>
          </a:xfrm>
        </p:spPr>
        <p:txBody>
          <a:bodyPr/>
          <a:lstStyle/>
          <a:p>
            <a:r>
              <a:rPr lang="en-US" dirty="0"/>
              <a:t>Encouraged to express feelings regardless of context, not aware that this was not done in the past or how to manage it</a:t>
            </a:r>
          </a:p>
          <a:p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5D88044-8D84-E2A2-E5D9-95256763DA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Share is the New Care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B2169B1-4803-8BB3-0E65-10A6985BA2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12281" y="5261453"/>
            <a:ext cx="2517605" cy="484146"/>
          </a:xfrm>
        </p:spPr>
        <p:txBody>
          <a:bodyPr/>
          <a:lstStyle/>
          <a:p>
            <a:r>
              <a:rPr lang="en-US" dirty="0"/>
              <a:t>Young adults now have more digital experience, but less experience in other areas of life. Be open to more asking and teaching to fill gaps. </a:t>
            </a:r>
          </a:p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E7C5EC8-EDD6-BAB2-58DB-8C66B1C446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Limited Experience</a:t>
            </a:r>
          </a:p>
        </p:txBody>
      </p:sp>
      <p:pic>
        <p:nvPicPr>
          <p:cNvPr id="29" name="Picture Placeholder 25" descr="Member Photo" title="Decorative">
            <a:extLst>
              <a:ext uri="{FF2B5EF4-FFF2-40B4-BE49-F238E27FC236}">
                <a16:creationId xmlns:a16="http://schemas.microsoft.com/office/drawing/2014/main" id="{96090B6B-3FD6-FBE7-ACDA-F93AA66562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2346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FCC6D1-213C-4A86-A2D0-742E15438C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By 2030, artificial intelligence could displace around 85 million jobs to 300 million full-time jobs globally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2414D74-66D2-4C65-A48E-39F723FB2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There are less universally accepted norms and expectations to measure oneself by than in the past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4D7EF6E-37B1-4694-B769-3DDEC29D83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Young people get a new set of bosses constantly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BF89FBA-20AC-4FD7-833B-ADA0EEFFCA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Most things in a young person’s life are temporary; they have very little to build or lean 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6DBE169-BA91-4B17-9AF2-4BAD528BE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057" y="492173"/>
            <a:ext cx="4008437" cy="1395208"/>
          </a:xfrm>
        </p:spPr>
        <p:txBody>
          <a:bodyPr/>
          <a:lstStyle/>
          <a:p>
            <a:r>
              <a:rPr lang="en-US" dirty="0"/>
              <a:t>Change is Impacting Us All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1AEF3ED8-A75C-4318-877C-139C98C000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058" y="2064093"/>
            <a:ext cx="4008437" cy="602887"/>
          </a:xfrm>
        </p:spPr>
        <p:txBody>
          <a:bodyPr>
            <a:normAutofit/>
          </a:bodyPr>
          <a:lstStyle/>
          <a:p>
            <a:r>
              <a:rPr lang="en-US" dirty="0"/>
              <a:t>Young people are impacted the most by these changes</a:t>
            </a:r>
          </a:p>
        </p:txBody>
      </p:sp>
      <p:pic>
        <p:nvPicPr>
          <p:cNvPr id="40" name="Picture Placeholder 39" title="Decorativ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4976" t="-18769" r="-20858" b="-17066"/>
          <a:stretch/>
        </p:blipFill>
        <p:spPr>
          <a:prstGeom prst="rect">
            <a:avLst/>
          </a:prstGeom>
        </p:spPr>
      </p:pic>
      <p:pic>
        <p:nvPicPr>
          <p:cNvPr id="41" name="Picture Placeholder 40" title="Decorative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3860" t="-15649" r="-14314" b="-12525"/>
          <a:stretch/>
        </p:blipFill>
        <p:spPr>
          <a:prstGeom prst="rect">
            <a:avLst/>
          </a:prstGeom>
        </p:spPr>
      </p:pic>
      <p:pic>
        <p:nvPicPr>
          <p:cNvPr id="42" name="Picture Placeholder 41" title="Decorative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1524" t="-8482" r="-20795" b="-8139"/>
          <a:stretch/>
        </p:blipFill>
        <p:spPr>
          <a:prstGeom prst="rect">
            <a:avLst/>
          </a:prstGeom>
        </p:spPr>
      </p:pic>
      <p:pic>
        <p:nvPicPr>
          <p:cNvPr id="43" name="Picture Placeholder 42" title="Decorative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8214" t="-9857" r="-9487" b="-7844"/>
          <a:stretch/>
        </p:blipFill>
        <p:spPr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1A1E26-00D4-0DFB-AEB6-90F8BC9476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422" y="3590302"/>
            <a:ext cx="5341168" cy="29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07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3F9A722-C416-4CA0-9E81-3AB43962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You Can Play</a:t>
            </a:r>
          </a:p>
        </p:txBody>
      </p:sp>
      <p:pic>
        <p:nvPicPr>
          <p:cNvPr id="30" name="Picture Placeholder 27" descr="Women embracing in doorway">
            <a:extLst>
              <a:ext uri="{FF2B5EF4-FFF2-40B4-BE49-F238E27FC236}">
                <a16:creationId xmlns:a16="http://schemas.microsoft.com/office/drawing/2014/main" id="{10D7B446-4830-437D-90F2-78FF39F842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grayscl/>
          </a:blip>
          <a:srcRect/>
          <a:stretch/>
        </p:blipFill>
        <p:spPr/>
      </p:pic>
      <p:pic>
        <p:nvPicPr>
          <p:cNvPr id="31" name="Picture Placeholder 29" descr="Business handshake">
            <a:extLst>
              <a:ext uri="{FF2B5EF4-FFF2-40B4-BE49-F238E27FC236}">
                <a16:creationId xmlns:a16="http://schemas.microsoft.com/office/drawing/2014/main" id="{7453335E-1D5E-4FDC-8418-75FFB424DE6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grayscl/>
          </a:blip>
          <a:srcRect/>
          <a:stretch/>
        </p:blipFill>
        <p:spPr/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E6B8FC3-C6AB-4C05-AB1A-6A425F4371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4409" y="2826762"/>
            <a:ext cx="2517604" cy="1062602"/>
          </a:xfrm>
        </p:spPr>
        <p:txBody>
          <a:bodyPr/>
          <a:lstStyle/>
          <a:p>
            <a:r>
              <a:rPr lang="en-US" dirty="0"/>
              <a:t>Those under 30 control 1%-2% of the US economy</a:t>
            </a:r>
          </a:p>
          <a:p>
            <a:r>
              <a:rPr lang="en-US" dirty="0"/>
              <a:t>Less than 1% of CEOs are members of Gen Z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D905B54-BC78-4D3A-98A7-8BF350FAE6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4409" y="2183134"/>
            <a:ext cx="2517605" cy="382749"/>
          </a:xfrm>
        </p:spPr>
        <p:txBody>
          <a:bodyPr/>
          <a:lstStyle/>
          <a:p>
            <a:r>
              <a:rPr lang="en-US" dirty="0"/>
              <a:t>Own The Change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5D841AC-77B9-46F0-877E-EDFD058BCB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59040" y="2828042"/>
            <a:ext cx="2517605" cy="484146"/>
          </a:xfrm>
        </p:spPr>
        <p:txBody>
          <a:bodyPr/>
          <a:lstStyle/>
          <a:p>
            <a:r>
              <a:rPr lang="en-US" dirty="0"/>
              <a:t>Gen Z has to question everything, things we never did, be the unmoving force in their life, represent a gospel, truth, and love that never changes</a:t>
            </a:r>
          </a:p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20F164F-C51A-49BD-BCBB-07C7BED267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59039" y="2283157"/>
            <a:ext cx="2517605" cy="382749"/>
          </a:xfrm>
        </p:spPr>
        <p:txBody>
          <a:bodyPr/>
          <a:lstStyle/>
          <a:p>
            <a:r>
              <a:rPr lang="en-US" dirty="0"/>
              <a:t>Be a Pillar in the Storm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6997EE2-4A7E-42BA-A9A4-CA8914C6CA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40414" y="5273562"/>
            <a:ext cx="2517605" cy="484146"/>
          </a:xfrm>
        </p:spPr>
        <p:txBody>
          <a:bodyPr/>
          <a:lstStyle/>
          <a:p>
            <a:r>
              <a:rPr lang="en-US" dirty="0"/>
              <a:t>When polled, Gen Z fears judgement and rejection from older adults but longs for listening and relationship </a:t>
            </a:r>
          </a:p>
          <a:p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604A973-1FC1-4BD3-A8B8-0C46262D77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Listen and Care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71130C1-E2E7-4700-A220-231BB58349D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12281" y="5261453"/>
            <a:ext cx="2517605" cy="484146"/>
          </a:xfrm>
        </p:spPr>
        <p:txBody>
          <a:bodyPr/>
          <a:lstStyle/>
          <a:p>
            <a:r>
              <a:rPr lang="en-US" dirty="0"/>
              <a:t>Past generations had instruction manuals, things change too fast now, show them the methods and rationale and let them experiment and fail forward</a:t>
            </a:r>
          </a:p>
          <a:p>
            <a:r>
              <a:rPr lang="en-US" dirty="0"/>
              <a:t>Don’t take back the keys</a:t>
            </a:r>
          </a:p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DC5EC52-0B52-4D0E-B00E-8E5EF35BC9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Offer a Toolbar</a:t>
            </a:r>
          </a:p>
        </p:txBody>
      </p:sp>
      <p:pic>
        <p:nvPicPr>
          <p:cNvPr id="29" name="Picture Placeholder 25" descr="Two people hugging outdoors">
            <a:extLst>
              <a:ext uri="{FF2B5EF4-FFF2-40B4-BE49-F238E27FC236}">
                <a16:creationId xmlns:a16="http://schemas.microsoft.com/office/drawing/2014/main" id="{1507C138-F295-471C-A7C2-F827C437DE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grayscl/>
          </a:blip>
          <a:srcRect/>
          <a:stretch/>
        </p:blipFill>
        <p:spPr/>
      </p:pic>
      <p:pic>
        <p:nvPicPr>
          <p:cNvPr id="5" name="Picture Placeholder 4" descr="Smiling woman crossing street holding arm of man, both wearing jackets and scarves">
            <a:extLst>
              <a:ext uri="{FF2B5EF4-FFF2-40B4-BE49-F238E27FC236}">
                <a16:creationId xmlns:a16="http://schemas.microsoft.com/office/drawing/2014/main" id="{2838B94F-8640-D51D-382C-C0FB34FB35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/>
          <a:srcRect l="8301" r="83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8056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6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954F72"/>
      </a:accent1>
      <a:accent2>
        <a:srgbClr val="0F3955"/>
      </a:accent2>
      <a:accent3>
        <a:srgbClr val="BBC3CD"/>
      </a:accent3>
      <a:accent4>
        <a:srgbClr val="484848"/>
      </a:accent4>
      <a:accent5>
        <a:srgbClr val="1F1F26"/>
      </a:accent5>
      <a:accent6>
        <a:srgbClr val="F2CAA2"/>
      </a:accent6>
      <a:hlink>
        <a:srgbClr val="00194C"/>
      </a:hlink>
      <a:folHlink>
        <a:srgbClr val="954F72"/>
      </a:folHlink>
    </a:clrScheme>
    <a:fontScheme name="MSFT template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ICK TO ADD TITLE" id="{634D9E51-4949-4732-B929-C29E3E42414E}" vid="{5842DBD6-7D6C-4C1A-8AA9-69FB39037E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bold sophisticated presentation</Template>
  <TotalTime>174</TotalTime>
  <Words>477</Words>
  <Application>Microsoft Office PowerPoint</Application>
  <PresentationFormat>Widescreen</PresentationFormat>
  <Paragraphs>73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Corbel</vt:lpstr>
      <vt:lpstr>Office Theme</vt:lpstr>
      <vt:lpstr>IS Gen Z From Another Planet?</vt:lpstr>
      <vt:lpstr>Agenda </vt:lpstr>
      <vt:lpstr>Protective Parenting Meets the age of the Smart Phone</vt:lpstr>
      <vt:lpstr>Protective Parenting Meets the age of the Smart Phone</vt:lpstr>
      <vt:lpstr>Protective Parenting Meets the age of the Smart Phone</vt:lpstr>
      <vt:lpstr> Unintended Consequences </vt:lpstr>
      <vt:lpstr> Religious Implications</vt:lpstr>
      <vt:lpstr> Salvation Conversations</vt:lpstr>
      <vt:lpstr>Identifying Features of Gen Z</vt:lpstr>
      <vt:lpstr>Working with Gen Z</vt:lpstr>
      <vt:lpstr>Change is Impacting Us All</vt:lpstr>
      <vt:lpstr>The Role You Can Play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Hiser</dc:creator>
  <cp:lastModifiedBy>Nancy Hiser</cp:lastModifiedBy>
  <cp:revision>1</cp:revision>
  <dcterms:created xsi:type="dcterms:W3CDTF">2026-08-26T15:03:58Z</dcterms:created>
  <dcterms:modified xsi:type="dcterms:W3CDTF">2026-09-23T18:17:31Z</dcterms:modified>
</cp:coreProperties>
</file>